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82"/>
    <p:restoredTop sz="94610"/>
  </p:normalViewPr>
  <p:slideViewPr>
    <p:cSldViewPr snapToGrid="0" snapToObjects="1">
      <p:cViewPr>
        <p:scale>
          <a:sx n="152" d="100"/>
          <a:sy n="152" d="100"/>
        </p:scale>
        <p:origin x="124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45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751169"/>
            <a:ext cx="1123271" cy="42862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57200" y="1500188"/>
            <a:ext cx="4114800" cy="4114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SWOT Analysis</a:t>
            </a:r>
            <a:endParaRPr lang="en-US" sz="2700" dirty="0"/>
          </a:p>
        </p:txBody>
      </p:sp>
      <p:sp>
        <p:nvSpPr>
          <p:cNvPr id="5" name="Text 1"/>
          <p:cNvSpPr/>
          <p:nvPr/>
        </p:nvSpPr>
        <p:spPr>
          <a:xfrm>
            <a:off x="457200" y="1968801"/>
            <a:ext cx="4114800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575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At Home Care Services in Canada</a:t>
            </a:r>
            <a:endParaRPr lang="en-US" sz="1575" dirty="0"/>
          </a:p>
        </p:txBody>
      </p:sp>
      <p:sp>
        <p:nvSpPr>
          <p:cNvPr id="6" name="Text 2"/>
          <p:cNvSpPr/>
          <p:nvPr/>
        </p:nvSpPr>
        <p:spPr>
          <a:xfrm>
            <a:off x="457200" y="2909627"/>
            <a:ext cx="411480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Comprehensive Market Analysis</a:t>
            </a:r>
            <a:endParaRPr lang="en-US" sz="1046" dirty="0"/>
          </a:p>
        </p:txBody>
      </p:sp>
      <p:sp>
        <p:nvSpPr>
          <p:cNvPr id="7" name="Text 3"/>
          <p:cNvSpPr/>
          <p:nvPr/>
        </p:nvSpPr>
        <p:spPr>
          <a:xfrm>
            <a:off x="457200" y="3181090"/>
            <a:ext cx="4114800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July 15, 2025</a:t>
            </a:r>
            <a:endParaRPr lang="en-US" sz="942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8358188" y="4357688"/>
            <a:ext cx="571500" cy="571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847A4D-BDFB-7ECB-63CC-6236BB848D56}"/>
              </a:ext>
            </a:extLst>
          </p:cNvPr>
          <p:cNvSpPr txBox="1"/>
          <p:nvPr/>
        </p:nvSpPr>
        <p:spPr>
          <a:xfrm>
            <a:off x="360556" y="2268839"/>
            <a:ext cx="3702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The growing need for Canadian Healthcare Workers</a:t>
            </a:r>
          </a:p>
        </p:txBody>
      </p:sp>
      <p:pic>
        <p:nvPicPr>
          <p:cNvPr id="12" name="Picture 11" descr="A doctor holding hands of an old person&#10;&#10;AI-generated content may be incorrect.">
            <a:extLst>
              <a:ext uri="{FF2B5EF4-FFF2-40B4-BE49-F238E27FC236}">
                <a16:creationId xmlns:a16="http://schemas.microsoft.com/office/drawing/2014/main" id="{99B5539A-BD02-2D79-7B53-0B745264F0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8644" y="1139851"/>
            <a:ext cx="4199595" cy="279973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84626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417" y="214313"/>
            <a:ext cx="1123271" cy="42862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57200" y="457200"/>
            <a:ext cx="82296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Canadian Home Care Market Overview</a:t>
            </a:r>
            <a:endParaRPr lang="en-US" sz="2025" dirty="0"/>
          </a:p>
        </p:txBody>
      </p:sp>
      <p:sp>
        <p:nvSpPr>
          <p:cNvPr id="5" name="Text 1"/>
          <p:cNvSpPr/>
          <p:nvPr/>
        </p:nvSpPr>
        <p:spPr>
          <a:xfrm>
            <a:off x="457200" y="1071563"/>
            <a:ext cx="3886200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F18F0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Market Size &amp; Growth</a:t>
            </a:r>
            <a:endParaRPr lang="en-US" sz="1350" dirty="0"/>
          </a:p>
        </p:txBody>
      </p:sp>
      <p:sp>
        <p:nvSpPr>
          <p:cNvPr id="6" name="Text 2"/>
          <p:cNvSpPr/>
          <p:nvPr/>
        </p:nvSpPr>
        <p:spPr>
          <a:xfrm>
            <a:off x="457200" y="1435894"/>
            <a:ext cx="3886200" cy="82287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The Canadian home care industry represents a rapidly growing healthcare sector driven by demographic shifts and changing consumer preferences. With strong projected growth, the market presents significant opportunities for service providers. </a:t>
            </a:r>
            <a:endParaRPr lang="en-US" sz="942" dirty="0"/>
          </a:p>
        </p:txBody>
      </p:sp>
      <p:sp>
        <p:nvSpPr>
          <p:cNvPr id="7" name="Shape 3"/>
          <p:cNvSpPr/>
          <p:nvPr/>
        </p:nvSpPr>
        <p:spPr>
          <a:xfrm>
            <a:off x="457200" y="2487364"/>
            <a:ext cx="1885950" cy="685800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4"/>
          <p:cNvSpPr/>
          <p:nvPr/>
        </p:nvSpPr>
        <p:spPr>
          <a:xfrm>
            <a:off x="564356" y="2594521"/>
            <a:ext cx="1671638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575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$14.5B</a:t>
            </a:r>
            <a:endParaRPr lang="en-US" sz="1575" dirty="0"/>
          </a:p>
        </p:txBody>
      </p:sp>
      <p:sp>
        <p:nvSpPr>
          <p:cNvPr id="9" name="Text 5"/>
          <p:cNvSpPr/>
          <p:nvPr/>
        </p:nvSpPr>
        <p:spPr>
          <a:xfrm>
            <a:off x="564356" y="2894558"/>
            <a:ext cx="167163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FFFFFF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Market Size (2024)</a:t>
            </a:r>
            <a:endParaRPr lang="en-US" sz="837" dirty="0"/>
          </a:p>
        </p:txBody>
      </p:sp>
      <p:sp>
        <p:nvSpPr>
          <p:cNvPr id="10" name="Shape 6"/>
          <p:cNvSpPr/>
          <p:nvPr/>
        </p:nvSpPr>
        <p:spPr>
          <a:xfrm>
            <a:off x="2457450" y="2487364"/>
            <a:ext cx="1885950" cy="685800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7"/>
          <p:cNvSpPr/>
          <p:nvPr/>
        </p:nvSpPr>
        <p:spPr>
          <a:xfrm>
            <a:off x="2564606" y="2594521"/>
            <a:ext cx="1671638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575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$27.4B</a:t>
            </a:r>
            <a:endParaRPr lang="en-US" sz="1575" dirty="0"/>
          </a:p>
        </p:txBody>
      </p:sp>
      <p:sp>
        <p:nvSpPr>
          <p:cNvPr id="12" name="Text 8"/>
          <p:cNvSpPr/>
          <p:nvPr/>
        </p:nvSpPr>
        <p:spPr>
          <a:xfrm>
            <a:off x="2564606" y="2894558"/>
            <a:ext cx="167163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FFFFFF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Projected Size (2030)</a:t>
            </a:r>
            <a:endParaRPr lang="en-US" sz="837" dirty="0"/>
          </a:p>
        </p:txBody>
      </p:sp>
      <p:sp>
        <p:nvSpPr>
          <p:cNvPr id="13" name="Shape 9"/>
          <p:cNvSpPr/>
          <p:nvPr/>
        </p:nvSpPr>
        <p:spPr>
          <a:xfrm>
            <a:off x="457200" y="3287464"/>
            <a:ext cx="1885950" cy="685800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0"/>
          <p:cNvSpPr/>
          <p:nvPr/>
        </p:nvSpPr>
        <p:spPr>
          <a:xfrm>
            <a:off x="564356" y="3394621"/>
            <a:ext cx="1671638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575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11.2%</a:t>
            </a:r>
            <a:endParaRPr lang="en-US" sz="1575" dirty="0"/>
          </a:p>
        </p:txBody>
      </p:sp>
      <p:sp>
        <p:nvSpPr>
          <p:cNvPr id="15" name="Text 11"/>
          <p:cNvSpPr/>
          <p:nvPr/>
        </p:nvSpPr>
        <p:spPr>
          <a:xfrm>
            <a:off x="564356" y="3694658"/>
            <a:ext cx="167163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FFFFFF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CAGR (2025-2030)</a:t>
            </a:r>
            <a:endParaRPr lang="en-US" sz="837" dirty="0"/>
          </a:p>
        </p:txBody>
      </p:sp>
      <p:sp>
        <p:nvSpPr>
          <p:cNvPr id="16" name="Shape 12"/>
          <p:cNvSpPr/>
          <p:nvPr/>
        </p:nvSpPr>
        <p:spPr>
          <a:xfrm>
            <a:off x="2457450" y="3287464"/>
            <a:ext cx="1885950" cy="685800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3"/>
          <p:cNvSpPr/>
          <p:nvPr/>
        </p:nvSpPr>
        <p:spPr>
          <a:xfrm>
            <a:off x="2564606" y="3394621"/>
            <a:ext cx="1671638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575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5,456</a:t>
            </a:r>
            <a:endParaRPr lang="en-US" sz="1575" dirty="0"/>
          </a:p>
        </p:txBody>
      </p:sp>
      <p:sp>
        <p:nvSpPr>
          <p:cNvPr id="18" name="Text 14"/>
          <p:cNvSpPr/>
          <p:nvPr/>
        </p:nvSpPr>
        <p:spPr>
          <a:xfrm>
            <a:off x="2564606" y="3694658"/>
            <a:ext cx="167163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FFFFFF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Businesses</a:t>
            </a:r>
            <a:endParaRPr lang="en-US" sz="837" dirty="0"/>
          </a:p>
        </p:txBody>
      </p:sp>
      <p:sp>
        <p:nvSpPr>
          <p:cNvPr id="19" name="Text 15"/>
          <p:cNvSpPr/>
          <p:nvPr/>
        </p:nvSpPr>
        <p:spPr>
          <a:xfrm>
            <a:off x="457200" y="4201864"/>
            <a:ext cx="3886200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F18F0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Demographic Drivers</a:t>
            </a:r>
            <a:endParaRPr lang="en-US" sz="1350" dirty="0"/>
          </a:p>
        </p:txBody>
      </p:sp>
      <p:sp>
        <p:nvSpPr>
          <p:cNvPr id="20" name="Text 16"/>
          <p:cNvSpPr/>
          <p:nvPr/>
        </p:nvSpPr>
        <p:spPr>
          <a:xfrm>
            <a:off x="628650" y="4566196"/>
            <a:ext cx="3714750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4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8% increase in population aged 85+ (2016-2021)</a:t>
            </a:r>
            <a:endParaRPr lang="en-US" sz="942" dirty="0"/>
          </a:p>
        </p:txBody>
      </p:sp>
      <p:sp>
        <p:nvSpPr>
          <p:cNvPr id="21" name="Text 17"/>
          <p:cNvSpPr/>
          <p:nvPr/>
        </p:nvSpPr>
        <p:spPr>
          <a:xfrm>
            <a:off x="628650" y="4771913"/>
            <a:ext cx="3714750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4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Population aged 100+ increased by 16% (2016-2021)</a:t>
            </a:r>
            <a:endParaRPr lang="en-US" sz="942" dirty="0"/>
          </a:p>
        </p:txBody>
      </p:sp>
      <p:sp>
        <p:nvSpPr>
          <p:cNvPr id="22" name="Text 18"/>
          <p:cNvSpPr/>
          <p:nvPr/>
        </p:nvSpPr>
        <p:spPr>
          <a:xfrm>
            <a:off x="628650" y="4977631"/>
            <a:ext cx="3714750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4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Seniors projected to represent 23-25% of population by 2036</a:t>
            </a:r>
            <a:endParaRPr lang="en-US" sz="942" dirty="0"/>
          </a:p>
        </p:txBody>
      </p:sp>
      <p:sp>
        <p:nvSpPr>
          <p:cNvPr id="23" name="Text 19"/>
          <p:cNvSpPr/>
          <p:nvPr/>
        </p:nvSpPr>
        <p:spPr>
          <a:xfrm>
            <a:off x="628650" y="5183349"/>
            <a:ext cx="3714750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4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Strong preference for aging in place vs institutional care</a:t>
            </a:r>
            <a:endParaRPr lang="en-US" sz="942" dirty="0"/>
          </a:p>
        </p:txBody>
      </p:sp>
      <p:sp>
        <p:nvSpPr>
          <p:cNvPr id="24" name="Shape 20"/>
          <p:cNvSpPr/>
          <p:nvPr/>
        </p:nvSpPr>
        <p:spPr>
          <a:xfrm>
            <a:off x="4572000" y="1071563"/>
            <a:ext cx="4114800" cy="3571875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5" y="1214438"/>
            <a:ext cx="3829050" cy="3286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826398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417" y="214313"/>
            <a:ext cx="1123271" cy="42862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57200" y="457200"/>
            <a:ext cx="82296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SWOT Matrix Overview</a:t>
            </a:r>
            <a:endParaRPr lang="en-US" sz="2025" dirty="0"/>
          </a:p>
        </p:txBody>
      </p:sp>
      <p:sp>
        <p:nvSpPr>
          <p:cNvPr id="5" name="Text 1"/>
          <p:cNvSpPr/>
          <p:nvPr/>
        </p:nvSpPr>
        <p:spPr>
          <a:xfrm>
            <a:off x="457200" y="985838"/>
            <a:ext cx="8229600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The SWOT analysis examines internal strengths and weaknesses alongside external opportunities and threats facing the Canadian home care industry. This comprehensive assessment provides a strategic foundation for decision-making and future planning. </a:t>
            </a:r>
            <a:endParaRPr lang="en-US" sz="942" dirty="0"/>
          </a:p>
        </p:txBody>
      </p:sp>
      <p:sp>
        <p:nvSpPr>
          <p:cNvPr id="6" name="Shape 2"/>
          <p:cNvSpPr/>
          <p:nvPr/>
        </p:nvSpPr>
        <p:spPr>
          <a:xfrm>
            <a:off x="457200" y="1625873"/>
            <a:ext cx="4029075" cy="1785938"/>
          </a:xfrm>
          <a:prstGeom prst="rect">
            <a:avLst/>
          </a:prstGeom>
          <a:solidFill>
            <a:srgbClr val="28A745">
              <a:alpha val="20000"/>
            </a:srgbClr>
          </a:solidFill>
          <a:ln w="198">
            <a:solidFill>
              <a:srgbClr val="28A74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5" y="1800895"/>
            <a:ext cx="192881" cy="17145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64394" y="1768748"/>
            <a:ext cx="814388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Strengths </a:t>
            </a:r>
            <a:endParaRPr lang="en-US" sz="1238" dirty="0"/>
          </a:p>
        </p:txBody>
      </p:sp>
      <p:sp>
        <p:nvSpPr>
          <p:cNvPr id="9" name="Text 4"/>
          <p:cNvSpPr/>
          <p:nvPr/>
        </p:nvSpPr>
        <p:spPr>
          <a:xfrm>
            <a:off x="600075" y="2111648"/>
            <a:ext cx="37433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Strong market growth (11.2% CAGR)</a:t>
            </a:r>
            <a:endParaRPr lang="en-US" sz="837" dirty="0"/>
          </a:p>
        </p:txBody>
      </p:sp>
      <p:sp>
        <p:nvSpPr>
          <p:cNvPr id="10" name="Text 5"/>
          <p:cNvSpPr/>
          <p:nvPr/>
        </p:nvSpPr>
        <p:spPr>
          <a:xfrm>
            <a:off x="600075" y="2340248"/>
            <a:ext cx="37433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High service effectiveness (80-96% success rate)</a:t>
            </a:r>
            <a:endParaRPr lang="en-US" sz="837" dirty="0"/>
          </a:p>
        </p:txBody>
      </p:sp>
      <p:sp>
        <p:nvSpPr>
          <p:cNvPr id="11" name="Text 6"/>
          <p:cNvSpPr/>
          <p:nvPr/>
        </p:nvSpPr>
        <p:spPr>
          <a:xfrm>
            <a:off x="600075" y="2568848"/>
            <a:ext cx="37433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Technology integration and innovation</a:t>
            </a:r>
            <a:endParaRPr lang="en-US" sz="837" dirty="0"/>
          </a:p>
        </p:txBody>
      </p:sp>
      <p:sp>
        <p:nvSpPr>
          <p:cNvPr id="12" name="Text 7"/>
          <p:cNvSpPr/>
          <p:nvPr/>
        </p:nvSpPr>
        <p:spPr>
          <a:xfrm>
            <a:off x="600075" y="2797448"/>
            <a:ext cx="37433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Diverse service delivery models</a:t>
            </a:r>
            <a:endParaRPr lang="en-US" sz="837" dirty="0"/>
          </a:p>
        </p:txBody>
      </p:sp>
      <p:sp>
        <p:nvSpPr>
          <p:cNvPr id="13" name="Text 8"/>
          <p:cNvSpPr/>
          <p:nvPr/>
        </p:nvSpPr>
        <p:spPr>
          <a:xfrm>
            <a:off x="600075" y="3026048"/>
            <a:ext cx="37433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Established regulatory frameworks</a:t>
            </a:r>
            <a:endParaRPr lang="en-US" sz="837" dirty="0"/>
          </a:p>
        </p:txBody>
      </p:sp>
      <p:sp>
        <p:nvSpPr>
          <p:cNvPr id="14" name="Shape 9"/>
          <p:cNvSpPr/>
          <p:nvPr/>
        </p:nvSpPr>
        <p:spPr>
          <a:xfrm>
            <a:off x="4657725" y="1625873"/>
            <a:ext cx="4029075" cy="1785938"/>
          </a:xfrm>
          <a:prstGeom prst="rect">
            <a:avLst/>
          </a:prstGeom>
          <a:solidFill>
            <a:srgbClr val="DC3545">
              <a:alpha val="20000"/>
            </a:srgbClr>
          </a:solidFill>
          <a:ln w="198">
            <a:solidFill>
              <a:srgbClr val="DC354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1800895"/>
            <a:ext cx="171450" cy="171450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5043488" y="1768748"/>
            <a:ext cx="1032272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Weaknesses </a:t>
            </a:r>
            <a:endParaRPr lang="en-US" sz="1238" dirty="0"/>
          </a:p>
        </p:txBody>
      </p:sp>
      <p:sp>
        <p:nvSpPr>
          <p:cNvPr id="17" name="Text 11"/>
          <p:cNvSpPr/>
          <p:nvPr/>
        </p:nvSpPr>
        <p:spPr>
          <a:xfrm>
            <a:off x="4800600" y="2111648"/>
            <a:ext cx="37433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Critical staffing shortages</a:t>
            </a:r>
            <a:endParaRPr lang="en-US" sz="837" dirty="0"/>
          </a:p>
        </p:txBody>
      </p:sp>
      <p:sp>
        <p:nvSpPr>
          <p:cNvPr id="18" name="Text 12"/>
          <p:cNvSpPr/>
          <p:nvPr/>
        </p:nvSpPr>
        <p:spPr>
          <a:xfrm>
            <a:off x="4800600" y="2340248"/>
            <a:ext cx="37433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Funding and financial constraints</a:t>
            </a:r>
            <a:endParaRPr lang="en-US" sz="837" dirty="0"/>
          </a:p>
        </p:txBody>
      </p:sp>
      <p:sp>
        <p:nvSpPr>
          <p:cNvPr id="19" name="Text 13"/>
          <p:cNvSpPr/>
          <p:nvPr/>
        </p:nvSpPr>
        <p:spPr>
          <a:xfrm>
            <a:off x="4800600" y="2568848"/>
            <a:ext cx="37433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Service access and wait time issues</a:t>
            </a:r>
            <a:endParaRPr lang="en-US" sz="837" dirty="0"/>
          </a:p>
        </p:txBody>
      </p:sp>
      <p:sp>
        <p:nvSpPr>
          <p:cNvPr id="20" name="Text 14"/>
          <p:cNvSpPr/>
          <p:nvPr/>
        </p:nvSpPr>
        <p:spPr>
          <a:xfrm>
            <a:off x="4800600" y="2797448"/>
            <a:ext cx="37433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Operational and administrative challenges</a:t>
            </a:r>
            <a:endParaRPr lang="en-US" sz="837" dirty="0"/>
          </a:p>
        </p:txBody>
      </p:sp>
      <p:sp>
        <p:nvSpPr>
          <p:cNvPr id="21" name="Text 15"/>
          <p:cNvSpPr/>
          <p:nvPr/>
        </p:nvSpPr>
        <p:spPr>
          <a:xfrm>
            <a:off x="4800600" y="3026048"/>
            <a:ext cx="37433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Market fragmentation (5,456 businesses)</a:t>
            </a:r>
            <a:endParaRPr lang="en-US" sz="837" dirty="0"/>
          </a:p>
        </p:txBody>
      </p:sp>
      <p:sp>
        <p:nvSpPr>
          <p:cNvPr id="22" name="Shape 16"/>
          <p:cNvSpPr/>
          <p:nvPr/>
        </p:nvSpPr>
        <p:spPr>
          <a:xfrm>
            <a:off x="457200" y="3583260"/>
            <a:ext cx="4029075" cy="1785938"/>
          </a:xfrm>
          <a:prstGeom prst="rect">
            <a:avLst/>
          </a:prstGeom>
          <a:solidFill>
            <a:srgbClr val="007BFF">
              <a:alpha val="20000"/>
            </a:srgbClr>
          </a:solidFill>
          <a:ln w="198">
            <a:solidFill>
              <a:srgbClr val="007B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5" y="3758282"/>
            <a:ext cx="128588" cy="171450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800100" y="3726135"/>
            <a:ext cx="1151930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Opportunities </a:t>
            </a:r>
            <a:endParaRPr lang="en-US" sz="1238" dirty="0"/>
          </a:p>
        </p:txBody>
      </p:sp>
      <p:sp>
        <p:nvSpPr>
          <p:cNvPr id="25" name="Text 18"/>
          <p:cNvSpPr/>
          <p:nvPr/>
        </p:nvSpPr>
        <p:spPr>
          <a:xfrm>
            <a:off x="600075" y="4069035"/>
            <a:ext cx="37433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Demographic transformation (aging population)</a:t>
            </a:r>
            <a:endParaRPr lang="en-US" sz="837" dirty="0"/>
          </a:p>
        </p:txBody>
      </p:sp>
      <p:sp>
        <p:nvSpPr>
          <p:cNvPr id="26" name="Text 19"/>
          <p:cNvSpPr/>
          <p:nvPr/>
        </p:nvSpPr>
        <p:spPr>
          <a:xfrm>
            <a:off x="600075" y="4297635"/>
            <a:ext cx="37433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Technology revolution (AI, wearables, telehealth)</a:t>
            </a:r>
            <a:endParaRPr lang="en-US" sz="837" dirty="0"/>
          </a:p>
        </p:txBody>
      </p:sp>
      <p:sp>
        <p:nvSpPr>
          <p:cNvPr id="27" name="Text 20"/>
          <p:cNvSpPr/>
          <p:nvPr/>
        </p:nvSpPr>
        <p:spPr>
          <a:xfrm>
            <a:off x="600075" y="4526235"/>
            <a:ext cx="37433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Market expansion and service diversification</a:t>
            </a:r>
            <a:endParaRPr lang="en-US" sz="837" dirty="0"/>
          </a:p>
        </p:txBody>
      </p:sp>
      <p:sp>
        <p:nvSpPr>
          <p:cNvPr id="28" name="Text 21"/>
          <p:cNvSpPr/>
          <p:nvPr/>
        </p:nvSpPr>
        <p:spPr>
          <a:xfrm>
            <a:off x="600075" y="4754835"/>
            <a:ext cx="37433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Policy and regulatory support</a:t>
            </a:r>
            <a:endParaRPr lang="en-US" sz="837" dirty="0"/>
          </a:p>
        </p:txBody>
      </p:sp>
      <p:sp>
        <p:nvSpPr>
          <p:cNvPr id="29" name="Text 22"/>
          <p:cNvSpPr/>
          <p:nvPr/>
        </p:nvSpPr>
        <p:spPr>
          <a:xfrm>
            <a:off x="600075" y="4983435"/>
            <a:ext cx="37433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Industry consolidation potential</a:t>
            </a:r>
            <a:endParaRPr lang="en-US" sz="837" dirty="0"/>
          </a:p>
        </p:txBody>
      </p:sp>
      <p:sp>
        <p:nvSpPr>
          <p:cNvPr id="30" name="Shape 23"/>
          <p:cNvSpPr/>
          <p:nvPr/>
        </p:nvSpPr>
        <p:spPr>
          <a:xfrm>
            <a:off x="4657725" y="3583260"/>
            <a:ext cx="4029075" cy="1785938"/>
          </a:xfrm>
          <a:prstGeom prst="rect">
            <a:avLst/>
          </a:prstGeom>
          <a:solidFill>
            <a:srgbClr val="FD7E14">
              <a:alpha val="20000"/>
            </a:srgbClr>
          </a:solidFill>
          <a:ln w="198">
            <a:solidFill>
              <a:srgbClr val="FD7E1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1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0600" y="3758282"/>
            <a:ext cx="128588" cy="171450"/>
          </a:xfrm>
          <a:prstGeom prst="rect">
            <a:avLst/>
          </a:prstGeom>
        </p:spPr>
      </p:pic>
      <p:sp>
        <p:nvSpPr>
          <p:cNvPr id="32" name="Text 24"/>
          <p:cNvSpPr/>
          <p:nvPr/>
        </p:nvSpPr>
        <p:spPr>
          <a:xfrm>
            <a:off x="5000625" y="3726135"/>
            <a:ext cx="617934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Threats </a:t>
            </a:r>
            <a:endParaRPr lang="en-US" sz="1238" dirty="0"/>
          </a:p>
        </p:txBody>
      </p:sp>
      <p:sp>
        <p:nvSpPr>
          <p:cNvPr id="33" name="Text 25"/>
          <p:cNvSpPr/>
          <p:nvPr/>
        </p:nvSpPr>
        <p:spPr>
          <a:xfrm>
            <a:off x="4800600" y="4069035"/>
            <a:ext cx="37433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Healthcare system pressures</a:t>
            </a:r>
            <a:endParaRPr lang="en-US" sz="837" dirty="0"/>
          </a:p>
        </p:txBody>
      </p:sp>
      <p:sp>
        <p:nvSpPr>
          <p:cNvPr id="34" name="Text 26"/>
          <p:cNvSpPr/>
          <p:nvPr/>
        </p:nvSpPr>
        <p:spPr>
          <a:xfrm>
            <a:off x="4800600" y="4297635"/>
            <a:ext cx="37433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Economic and financial risks</a:t>
            </a:r>
            <a:endParaRPr lang="en-US" sz="837" dirty="0"/>
          </a:p>
        </p:txBody>
      </p:sp>
      <p:sp>
        <p:nvSpPr>
          <p:cNvPr id="35" name="Text 27"/>
          <p:cNvSpPr/>
          <p:nvPr/>
        </p:nvSpPr>
        <p:spPr>
          <a:xfrm>
            <a:off x="4800600" y="4526235"/>
            <a:ext cx="37433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Competitive landscape evolution</a:t>
            </a:r>
            <a:endParaRPr lang="en-US" sz="837" dirty="0"/>
          </a:p>
        </p:txBody>
      </p:sp>
      <p:sp>
        <p:nvSpPr>
          <p:cNvPr id="36" name="Text 28"/>
          <p:cNvSpPr/>
          <p:nvPr/>
        </p:nvSpPr>
        <p:spPr>
          <a:xfrm>
            <a:off x="4800600" y="4754835"/>
            <a:ext cx="37433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Regulatory and compliance risks</a:t>
            </a:r>
            <a:endParaRPr lang="en-US" sz="837" dirty="0"/>
          </a:p>
        </p:txBody>
      </p:sp>
      <p:sp>
        <p:nvSpPr>
          <p:cNvPr id="37" name="Text 29"/>
          <p:cNvSpPr/>
          <p:nvPr/>
        </p:nvSpPr>
        <p:spPr>
          <a:xfrm>
            <a:off x="4800600" y="4983435"/>
            <a:ext cx="37433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Operational and external risks</a:t>
            </a:r>
            <a:endParaRPr lang="en-US" sz="83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417" y="214313"/>
            <a:ext cx="1123271" cy="42862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42900" y="342900"/>
            <a:ext cx="84582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Strengths</a:t>
            </a:r>
            <a:endParaRPr lang="en-US" sz="2025" dirty="0"/>
          </a:p>
        </p:txBody>
      </p:sp>
      <p:sp>
        <p:nvSpPr>
          <p:cNvPr id="5" name="Shape 1"/>
          <p:cNvSpPr/>
          <p:nvPr/>
        </p:nvSpPr>
        <p:spPr>
          <a:xfrm>
            <a:off x="342900" y="871538"/>
            <a:ext cx="4000500" cy="832917"/>
          </a:xfrm>
          <a:prstGeom prst="rect">
            <a:avLst/>
          </a:prstGeom>
          <a:solidFill>
            <a:srgbClr val="28A745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2"/>
          <p:cNvSpPr/>
          <p:nvPr/>
        </p:nvSpPr>
        <p:spPr>
          <a:xfrm>
            <a:off x="342900" y="871538"/>
            <a:ext cx="28575" cy="832917"/>
          </a:xfrm>
          <a:prstGeom prst="rect">
            <a:avLst/>
          </a:prstGeom>
          <a:solidFill>
            <a:srgbClr val="28A74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992981"/>
            <a:ext cx="142875" cy="14287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2938" y="957263"/>
            <a:ext cx="1651992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Strong Market Growth </a:t>
            </a:r>
            <a:endParaRPr lang="en-US" sz="1046" dirty="0"/>
          </a:p>
        </p:txBody>
      </p:sp>
      <p:sp>
        <p:nvSpPr>
          <p:cNvPr id="9" name="Text 4"/>
          <p:cNvSpPr/>
          <p:nvPr/>
        </p:nvSpPr>
        <p:spPr>
          <a:xfrm>
            <a:off x="428625" y="1207294"/>
            <a:ext cx="3829050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11.2% CAGR projected from 2025-2030, with market size growing from $14.5B to $27.4B. </a:t>
            </a:r>
            <a:endParaRPr lang="en-US" sz="942" dirty="0"/>
          </a:p>
        </p:txBody>
      </p:sp>
      <p:sp>
        <p:nvSpPr>
          <p:cNvPr id="10" name="Shape 5"/>
          <p:cNvSpPr/>
          <p:nvPr/>
        </p:nvSpPr>
        <p:spPr>
          <a:xfrm>
            <a:off x="342900" y="1790179"/>
            <a:ext cx="4000500" cy="832917"/>
          </a:xfrm>
          <a:prstGeom prst="rect">
            <a:avLst/>
          </a:prstGeom>
          <a:solidFill>
            <a:srgbClr val="28A745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6"/>
          <p:cNvSpPr/>
          <p:nvPr/>
        </p:nvSpPr>
        <p:spPr>
          <a:xfrm>
            <a:off x="342900" y="1790179"/>
            <a:ext cx="28575" cy="832917"/>
          </a:xfrm>
          <a:prstGeom prst="rect">
            <a:avLst/>
          </a:prstGeom>
          <a:solidFill>
            <a:srgbClr val="28A74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5" y="1911623"/>
            <a:ext cx="142875" cy="14287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642938" y="1875904"/>
            <a:ext cx="2112764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Proven Service Effectiveness </a:t>
            </a:r>
            <a:endParaRPr lang="en-US" sz="1046" dirty="0"/>
          </a:p>
        </p:txBody>
      </p:sp>
      <p:sp>
        <p:nvSpPr>
          <p:cNvPr id="14" name="Text 8"/>
          <p:cNvSpPr/>
          <p:nvPr/>
        </p:nvSpPr>
        <p:spPr>
          <a:xfrm>
            <a:off x="428625" y="2125935"/>
            <a:ext cx="3829050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80.8% to 96.3% effectiveness in helping recipients stay at home across provinces. </a:t>
            </a:r>
            <a:endParaRPr lang="en-US" sz="942" dirty="0"/>
          </a:p>
        </p:txBody>
      </p:sp>
      <p:sp>
        <p:nvSpPr>
          <p:cNvPr id="15" name="Shape 9"/>
          <p:cNvSpPr/>
          <p:nvPr/>
        </p:nvSpPr>
        <p:spPr>
          <a:xfrm>
            <a:off x="342900" y="2708821"/>
            <a:ext cx="4000500" cy="832917"/>
          </a:xfrm>
          <a:prstGeom prst="rect">
            <a:avLst/>
          </a:prstGeom>
          <a:solidFill>
            <a:srgbClr val="28A745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0"/>
          <p:cNvSpPr/>
          <p:nvPr/>
        </p:nvSpPr>
        <p:spPr>
          <a:xfrm>
            <a:off x="342900" y="2708821"/>
            <a:ext cx="28575" cy="832917"/>
          </a:xfrm>
          <a:prstGeom prst="rect">
            <a:avLst/>
          </a:prstGeom>
          <a:solidFill>
            <a:srgbClr val="28A74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5" y="2830264"/>
            <a:ext cx="178594" cy="142875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678656" y="2794546"/>
            <a:ext cx="172343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Technology Integration </a:t>
            </a:r>
            <a:endParaRPr lang="en-US" sz="1046" dirty="0"/>
          </a:p>
        </p:txBody>
      </p:sp>
      <p:sp>
        <p:nvSpPr>
          <p:cNvPr id="19" name="Text 12"/>
          <p:cNvSpPr/>
          <p:nvPr/>
        </p:nvSpPr>
        <p:spPr>
          <a:xfrm>
            <a:off x="428625" y="3044577"/>
            <a:ext cx="3829050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Growing adoption of remote monitoring, telehealth, and IoT solutions enhancing care quality. </a:t>
            </a:r>
            <a:endParaRPr lang="en-US" sz="942" dirty="0"/>
          </a:p>
        </p:txBody>
      </p:sp>
      <p:sp>
        <p:nvSpPr>
          <p:cNvPr id="20" name="Shape 13"/>
          <p:cNvSpPr/>
          <p:nvPr/>
        </p:nvSpPr>
        <p:spPr>
          <a:xfrm>
            <a:off x="342900" y="3627462"/>
            <a:ext cx="4000500" cy="832917"/>
          </a:xfrm>
          <a:prstGeom prst="rect">
            <a:avLst/>
          </a:prstGeom>
          <a:solidFill>
            <a:srgbClr val="28A745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4"/>
          <p:cNvSpPr/>
          <p:nvPr/>
        </p:nvSpPr>
        <p:spPr>
          <a:xfrm>
            <a:off x="342900" y="3627462"/>
            <a:ext cx="28575" cy="832917"/>
          </a:xfrm>
          <a:prstGeom prst="rect">
            <a:avLst/>
          </a:prstGeom>
          <a:solidFill>
            <a:srgbClr val="28A74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625" y="3748906"/>
            <a:ext cx="160734" cy="142875"/>
          </a:xfrm>
          <a:prstGeom prst="rect">
            <a:avLst/>
          </a:prstGeom>
        </p:spPr>
      </p:pic>
      <p:sp>
        <p:nvSpPr>
          <p:cNvPr id="23" name="Text 15"/>
          <p:cNvSpPr/>
          <p:nvPr/>
        </p:nvSpPr>
        <p:spPr>
          <a:xfrm>
            <a:off x="660797" y="3713187"/>
            <a:ext cx="169485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Diverse Service Models </a:t>
            </a:r>
            <a:endParaRPr lang="en-US" sz="1046" dirty="0"/>
          </a:p>
        </p:txBody>
      </p:sp>
      <p:sp>
        <p:nvSpPr>
          <p:cNvPr id="24" name="Text 16"/>
          <p:cNvSpPr/>
          <p:nvPr/>
        </p:nvSpPr>
        <p:spPr>
          <a:xfrm>
            <a:off x="428625" y="3963219"/>
            <a:ext cx="3829050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Flexible public-private mix with specialized programs for various care needs. </a:t>
            </a:r>
            <a:endParaRPr lang="en-US" sz="942" dirty="0"/>
          </a:p>
        </p:txBody>
      </p:sp>
      <p:sp>
        <p:nvSpPr>
          <p:cNvPr id="25" name="Shape 17"/>
          <p:cNvSpPr/>
          <p:nvPr/>
        </p:nvSpPr>
        <p:spPr>
          <a:xfrm>
            <a:off x="4572000" y="871538"/>
            <a:ext cx="4229100" cy="2857500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6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4875" y="1014413"/>
            <a:ext cx="394335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129128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417" y="214313"/>
            <a:ext cx="1123271" cy="42862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57200" y="457200"/>
            <a:ext cx="82296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Weaknesses</a:t>
            </a:r>
            <a:endParaRPr lang="en-US" sz="2025" dirty="0"/>
          </a:p>
        </p:txBody>
      </p:sp>
      <p:sp>
        <p:nvSpPr>
          <p:cNvPr id="5" name="Text 1"/>
          <p:cNvSpPr/>
          <p:nvPr/>
        </p:nvSpPr>
        <p:spPr>
          <a:xfrm>
            <a:off x="457200" y="985838"/>
            <a:ext cx="8229600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Despite strong market growth, the Canadian home care industry faces significant internal challenges that limit its ability to meet growing demand and deliver consistent quality of care across all regions. </a:t>
            </a:r>
            <a:endParaRPr lang="en-US" sz="942" dirty="0"/>
          </a:p>
        </p:txBody>
      </p:sp>
      <p:sp>
        <p:nvSpPr>
          <p:cNvPr id="6" name="Shape 2"/>
          <p:cNvSpPr/>
          <p:nvPr/>
        </p:nvSpPr>
        <p:spPr>
          <a:xfrm>
            <a:off x="457200" y="1625873"/>
            <a:ext cx="3886200" cy="1308646"/>
          </a:xfrm>
          <a:prstGeom prst="rect">
            <a:avLst/>
          </a:prstGeom>
          <a:solidFill>
            <a:srgbClr val="DC3545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3"/>
          <p:cNvSpPr/>
          <p:nvPr/>
        </p:nvSpPr>
        <p:spPr>
          <a:xfrm>
            <a:off x="457200" y="1625873"/>
            <a:ext cx="28575" cy="1308646"/>
          </a:xfrm>
          <a:prstGeom prst="rect">
            <a:avLst/>
          </a:prstGeom>
          <a:solidFill>
            <a:srgbClr val="DC354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6" y="1768748"/>
            <a:ext cx="125016" cy="142875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60809" y="1733029"/>
            <a:ext cx="1925241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Critical Staffing Shortages </a:t>
            </a:r>
            <a:endParaRPr lang="en-US" sz="1046" dirty="0"/>
          </a:p>
        </p:txBody>
      </p:sp>
      <p:sp>
        <p:nvSpPr>
          <p:cNvPr id="10" name="Text 5"/>
          <p:cNvSpPr/>
          <p:nvPr/>
        </p:nvSpPr>
        <p:spPr>
          <a:xfrm>
            <a:off x="564356" y="2004492"/>
            <a:ext cx="3671888" cy="82287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Severe shortage of healthcare workers across provinces, high turnover rates, and burnout issues exacerbated by COVID-19. Part-time employment with inconsistent hours and low pay affecting worker stability. </a:t>
            </a:r>
            <a:endParaRPr lang="en-US" sz="942" dirty="0"/>
          </a:p>
        </p:txBody>
      </p:sp>
      <p:sp>
        <p:nvSpPr>
          <p:cNvPr id="11" name="Shape 6"/>
          <p:cNvSpPr/>
          <p:nvPr/>
        </p:nvSpPr>
        <p:spPr>
          <a:xfrm>
            <a:off x="457200" y="3041675"/>
            <a:ext cx="3886200" cy="1102928"/>
          </a:xfrm>
          <a:prstGeom prst="rect">
            <a:avLst/>
          </a:prstGeom>
          <a:solidFill>
            <a:srgbClr val="DC3545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7"/>
          <p:cNvSpPr/>
          <p:nvPr/>
        </p:nvSpPr>
        <p:spPr>
          <a:xfrm>
            <a:off x="457200" y="3041675"/>
            <a:ext cx="28575" cy="1102928"/>
          </a:xfrm>
          <a:prstGeom prst="rect">
            <a:avLst/>
          </a:prstGeom>
          <a:solidFill>
            <a:srgbClr val="DC354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6" y="3184550"/>
            <a:ext cx="89297" cy="14287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25091" y="3148831"/>
            <a:ext cx="1500188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Funding Constraints </a:t>
            </a:r>
            <a:endParaRPr lang="en-US" sz="1046" dirty="0"/>
          </a:p>
        </p:txBody>
      </p:sp>
      <p:sp>
        <p:nvSpPr>
          <p:cNvPr id="15" name="Text 9"/>
          <p:cNvSpPr/>
          <p:nvPr/>
        </p:nvSpPr>
        <p:spPr>
          <a:xfrm>
            <a:off x="564356" y="3420294"/>
            <a:ext cx="3671888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Limited public funding as home care is not fully covered under Canada Health Act. Inconsistent funding levels across provinces creating inequitable access to services. </a:t>
            </a:r>
            <a:endParaRPr lang="en-US" sz="942" dirty="0"/>
          </a:p>
        </p:txBody>
      </p:sp>
      <p:sp>
        <p:nvSpPr>
          <p:cNvPr id="16" name="Shape 10"/>
          <p:cNvSpPr/>
          <p:nvPr/>
        </p:nvSpPr>
        <p:spPr>
          <a:xfrm>
            <a:off x="457200" y="4251759"/>
            <a:ext cx="3886200" cy="1102928"/>
          </a:xfrm>
          <a:prstGeom prst="rect">
            <a:avLst/>
          </a:prstGeom>
          <a:solidFill>
            <a:srgbClr val="DC3545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1"/>
          <p:cNvSpPr/>
          <p:nvPr/>
        </p:nvSpPr>
        <p:spPr>
          <a:xfrm>
            <a:off x="457200" y="4251759"/>
            <a:ext cx="28575" cy="1102928"/>
          </a:xfrm>
          <a:prstGeom prst="rect">
            <a:avLst/>
          </a:prstGeom>
          <a:solidFill>
            <a:srgbClr val="DC354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356" y="4394634"/>
            <a:ext cx="142875" cy="142875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778669" y="4358915"/>
            <a:ext cx="156805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Service Access Issues </a:t>
            </a:r>
            <a:endParaRPr lang="en-US" sz="1046" dirty="0"/>
          </a:p>
        </p:txBody>
      </p:sp>
      <p:sp>
        <p:nvSpPr>
          <p:cNvPr id="20" name="Text 13"/>
          <p:cNvSpPr/>
          <p:nvPr/>
        </p:nvSpPr>
        <p:spPr>
          <a:xfrm>
            <a:off x="564356" y="4630378"/>
            <a:ext cx="3671888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Geographic disparities between urban and rural areas. Long wait times, particularly in public system, with 475,000 Canadians reporting unmet home care needs in 2021. </a:t>
            </a:r>
            <a:endParaRPr lang="en-US" sz="942" dirty="0"/>
          </a:p>
        </p:txBody>
      </p:sp>
      <p:sp>
        <p:nvSpPr>
          <p:cNvPr id="21" name="Shape 14"/>
          <p:cNvSpPr/>
          <p:nvPr/>
        </p:nvSpPr>
        <p:spPr>
          <a:xfrm>
            <a:off x="457200" y="5461843"/>
            <a:ext cx="3886200" cy="1102928"/>
          </a:xfrm>
          <a:prstGeom prst="rect">
            <a:avLst/>
          </a:prstGeom>
          <a:solidFill>
            <a:srgbClr val="DC3545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Shape 15"/>
          <p:cNvSpPr/>
          <p:nvPr/>
        </p:nvSpPr>
        <p:spPr>
          <a:xfrm>
            <a:off x="457200" y="5461843"/>
            <a:ext cx="28575" cy="1102928"/>
          </a:xfrm>
          <a:prstGeom prst="rect">
            <a:avLst/>
          </a:prstGeom>
          <a:solidFill>
            <a:srgbClr val="DC354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356" y="5604718"/>
            <a:ext cx="160734" cy="142875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796528" y="5569000"/>
            <a:ext cx="1668066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Market Fragmentation </a:t>
            </a:r>
            <a:endParaRPr lang="en-US" sz="1046" dirty="0"/>
          </a:p>
        </p:txBody>
      </p:sp>
      <p:sp>
        <p:nvSpPr>
          <p:cNvPr id="25" name="Text 17"/>
          <p:cNvSpPr/>
          <p:nvPr/>
        </p:nvSpPr>
        <p:spPr>
          <a:xfrm>
            <a:off x="564356" y="5840462"/>
            <a:ext cx="3671888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Industry structure of 5,456 businesses creates inconsistent service delivery models and quality standards. Limited economies of scale and competitive fragmentation. </a:t>
            </a:r>
            <a:endParaRPr lang="en-US" sz="942" dirty="0"/>
          </a:p>
        </p:txBody>
      </p:sp>
      <p:sp>
        <p:nvSpPr>
          <p:cNvPr id="26" name="Shape 18"/>
          <p:cNvSpPr/>
          <p:nvPr/>
        </p:nvSpPr>
        <p:spPr>
          <a:xfrm>
            <a:off x="4572000" y="1625873"/>
            <a:ext cx="4114800" cy="3571875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4875" y="1768748"/>
            <a:ext cx="3829050" cy="32861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417" y="214313"/>
            <a:ext cx="1123271" cy="42862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42900" y="342900"/>
            <a:ext cx="84582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Opportunities</a:t>
            </a:r>
            <a:endParaRPr lang="en-US" sz="2025" dirty="0"/>
          </a:p>
        </p:txBody>
      </p:sp>
      <p:sp>
        <p:nvSpPr>
          <p:cNvPr id="5" name="Text 1"/>
          <p:cNvSpPr/>
          <p:nvPr/>
        </p:nvSpPr>
        <p:spPr>
          <a:xfrm>
            <a:off x="342900" y="871538"/>
            <a:ext cx="4000500" cy="5786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The Canadian home care industry faces significant growth opportunities driven by demographic shifts, technological innovation, and evolving healthcare policies. </a:t>
            </a:r>
            <a:endParaRPr lang="en-US" sz="942" dirty="0"/>
          </a:p>
        </p:txBody>
      </p:sp>
      <p:sp>
        <p:nvSpPr>
          <p:cNvPr id="6" name="Shape 2"/>
          <p:cNvSpPr/>
          <p:nvPr/>
        </p:nvSpPr>
        <p:spPr>
          <a:xfrm>
            <a:off x="342900" y="1564481"/>
            <a:ext cx="4000500" cy="807244"/>
          </a:xfrm>
          <a:prstGeom prst="rect">
            <a:avLst/>
          </a:prstGeom>
          <a:solidFill>
            <a:srgbClr val="007BFF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3"/>
          <p:cNvSpPr/>
          <p:nvPr/>
        </p:nvSpPr>
        <p:spPr>
          <a:xfrm>
            <a:off x="342900" y="1564481"/>
            <a:ext cx="28575" cy="807244"/>
          </a:xfrm>
          <a:prstGeom prst="rect">
            <a:avLst/>
          </a:prstGeom>
          <a:solidFill>
            <a:srgbClr val="007B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1685925"/>
            <a:ext cx="178594" cy="142875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78656" y="1650206"/>
            <a:ext cx="2185988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Demographic Transformation </a:t>
            </a:r>
            <a:endParaRPr lang="en-US" sz="1046" dirty="0"/>
          </a:p>
        </p:txBody>
      </p:sp>
      <p:sp>
        <p:nvSpPr>
          <p:cNvPr id="10" name="Text 5"/>
          <p:cNvSpPr/>
          <p:nvPr/>
        </p:nvSpPr>
        <p:spPr>
          <a:xfrm>
            <a:off x="428625" y="1900238"/>
            <a:ext cx="3829050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Seniors projected to represent 23-25% of population by 2036, creating sustained demand growth.</a:t>
            </a:r>
            <a:endParaRPr lang="en-US" sz="942" dirty="0"/>
          </a:p>
        </p:txBody>
      </p:sp>
      <p:sp>
        <p:nvSpPr>
          <p:cNvPr id="11" name="Shape 6"/>
          <p:cNvSpPr/>
          <p:nvPr/>
        </p:nvSpPr>
        <p:spPr>
          <a:xfrm>
            <a:off x="342900" y="2457450"/>
            <a:ext cx="4000500" cy="807244"/>
          </a:xfrm>
          <a:prstGeom prst="rect">
            <a:avLst/>
          </a:prstGeom>
          <a:solidFill>
            <a:srgbClr val="007BFF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7"/>
          <p:cNvSpPr/>
          <p:nvPr/>
        </p:nvSpPr>
        <p:spPr>
          <a:xfrm>
            <a:off x="342900" y="2457450"/>
            <a:ext cx="28575" cy="807244"/>
          </a:xfrm>
          <a:prstGeom prst="rect">
            <a:avLst/>
          </a:prstGeom>
          <a:solidFill>
            <a:srgbClr val="007B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5" y="2578894"/>
            <a:ext cx="142875" cy="14287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42938" y="2543175"/>
            <a:ext cx="1689497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Technology Revolution </a:t>
            </a:r>
            <a:endParaRPr lang="en-US" sz="1046" dirty="0"/>
          </a:p>
        </p:txBody>
      </p:sp>
      <p:sp>
        <p:nvSpPr>
          <p:cNvPr id="15" name="Text 9"/>
          <p:cNvSpPr/>
          <p:nvPr/>
        </p:nvSpPr>
        <p:spPr>
          <a:xfrm>
            <a:off x="428625" y="2793206"/>
            <a:ext cx="3829050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AI and machine learning for predictive care planning, wearable technology for remote monitoring, and telehealth expansion.</a:t>
            </a:r>
            <a:endParaRPr lang="en-US" sz="942" dirty="0"/>
          </a:p>
        </p:txBody>
      </p:sp>
      <p:sp>
        <p:nvSpPr>
          <p:cNvPr id="16" name="Shape 10"/>
          <p:cNvSpPr/>
          <p:nvPr/>
        </p:nvSpPr>
        <p:spPr>
          <a:xfrm>
            <a:off x="342900" y="3350419"/>
            <a:ext cx="4000500" cy="807244"/>
          </a:xfrm>
          <a:prstGeom prst="rect">
            <a:avLst/>
          </a:prstGeom>
          <a:solidFill>
            <a:srgbClr val="007BFF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1"/>
          <p:cNvSpPr/>
          <p:nvPr/>
        </p:nvSpPr>
        <p:spPr>
          <a:xfrm>
            <a:off x="342900" y="3350419"/>
            <a:ext cx="28575" cy="807244"/>
          </a:xfrm>
          <a:prstGeom prst="rect">
            <a:avLst/>
          </a:prstGeom>
          <a:solidFill>
            <a:srgbClr val="007B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5" y="3471863"/>
            <a:ext cx="142875" cy="142875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642938" y="3436144"/>
            <a:ext cx="1325166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Market Expansion </a:t>
            </a:r>
            <a:endParaRPr lang="en-US" sz="1046" dirty="0"/>
          </a:p>
        </p:txBody>
      </p:sp>
      <p:sp>
        <p:nvSpPr>
          <p:cNvPr id="20" name="Text 13"/>
          <p:cNvSpPr/>
          <p:nvPr/>
        </p:nvSpPr>
        <p:spPr>
          <a:xfrm>
            <a:off x="428625" y="3686175"/>
            <a:ext cx="3829050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Private pay growth, service diversification, and geographic expansion to underserved areas.</a:t>
            </a:r>
            <a:endParaRPr lang="en-US" sz="942" dirty="0"/>
          </a:p>
        </p:txBody>
      </p:sp>
      <p:sp>
        <p:nvSpPr>
          <p:cNvPr id="21" name="Shape 14"/>
          <p:cNvSpPr/>
          <p:nvPr/>
        </p:nvSpPr>
        <p:spPr>
          <a:xfrm>
            <a:off x="4572000" y="871538"/>
            <a:ext cx="4229100" cy="3214688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4875" y="1014413"/>
            <a:ext cx="3943350" cy="29289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0785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417" y="214313"/>
            <a:ext cx="1123271" cy="42862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42900" y="342900"/>
            <a:ext cx="84582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Threats</a:t>
            </a:r>
            <a:endParaRPr lang="en-US" sz="2025" dirty="0"/>
          </a:p>
        </p:txBody>
      </p:sp>
      <p:sp>
        <p:nvSpPr>
          <p:cNvPr id="5" name="Text 1"/>
          <p:cNvSpPr/>
          <p:nvPr/>
        </p:nvSpPr>
        <p:spPr>
          <a:xfrm>
            <a:off x="342900" y="842963"/>
            <a:ext cx="4000500" cy="5786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Despite strong growth potential, the Canadian home care industry faces several significant external threats that could impact future performance. </a:t>
            </a:r>
            <a:endParaRPr lang="en-US" sz="942" dirty="0"/>
          </a:p>
        </p:txBody>
      </p:sp>
      <p:sp>
        <p:nvSpPr>
          <p:cNvPr id="6" name="Shape 2"/>
          <p:cNvSpPr/>
          <p:nvPr/>
        </p:nvSpPr>
        <p:spPr>
          <a:xfrm>
            <a:off x="342900" y="1535906"/>
            <a:ext cx="4000500" cy="807244"/>
          </a:xfrm>
          <a:prstGeom prst="rect">
            <a:avLst/>
          </a:prstGeom>
          <a:solidFill>
            <a:srgbClr val="FD7E14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3"/>
          <p:cNvSpPr/>
          <p:nvPr/>
        </p:nvSpPr>
        <p:spPr>
          <a:xfrm>
            <a:off x="342900" y="1535906"/>
            <a:ext cx="28575" cy="807244"/>
          </a:xfrm>
          <a:prstGeom prst="rect">
            <a:avLst/>
          </a:prstGeom>
          <a:solidFill>
            <a:srgbClr val="FD7E1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1657350"/>
            <a:ext cx="178594" cy="142875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78656" y="1621631"/>
            <a:ext cx="214312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Healthcare System Pressures </a:t>
            </a:r>
            <a:endParaRPr lang="en-US" sz="1046" dirty="0"/>
          </a:p>
        </p:txBody>
      </p:sp>
      <p:sp>
        <p:nvSpPr>
          <p:cNvPr id="10" name="Text 5"/>
          <p:cNvSpPr/>
          <p:nvPr/>
        </p:nvSpPr>
        <p:spPr>
          <a:xfrm>
            <a:off x="428625" y="1871663"/>
            <a:ext cx="3829050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Hospital capacity issues and competition for limited healthcare funding.</a:t>
            </a:r>
            <a:endParaRPr lang="en-US" sz="942" dirty="0"/>
          </a:p>
        </p:txBody>
      </p:sp>
      <p:sp>
        <p:nvSpPr>
          <p:cNvPr id="11" name="Shape 6"/>
          <p:cNvSpPr/>
          <p:nvPr/>
        </p:nvSpPr>
        <p:spPr>
          <a:xfrm>
            <a:off x="342900" y="2514600"/>
            <a:ext cx="4000500" cy="807244"/>
          </a:xfrm>
          <a:prstGeom prst="rect">
            <a:avLst/>
          </a:prstGeom>
          <a:solidFill>
            <a:srgbClr val="FD7E14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7"/>
          <p:cNvSpPr/>
          <p:nvPr/>
        </p:nvSpPr>
        <p:spPr>
          <a:xfrm>
            <a:off x="342900" y="2514600"/>
            <a:ext cx="28575" cy="807244"/>
          </a:xfrm>
          <a:prstGeom prst="rect">
            <a:avLst/>
          </a:prstGeom>
          <a:solidFill>
            <a:srgbClr val="FD7E1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5" y="2636044"/>
            <a:ext cx="142875" cy="14287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42938" y="2600325"/>
            <a:ext cx="20002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Economic &amp; Financial Risks </a:t>
            </a:r>
            <a:endParaRPr lang="en-US" sz="1046" dirty="0"/>
          </a:p>
        </p:txBody>
      </p:sp>
      <p:sp>
        <p:nvSpPr>
          <p:cNvPr id="15" name="Text 9"/>
          <p:cNvSpPr/>
          <p:nvPr/>
        </p:nvSpPr>
        <p:spPr>
          <a:xfrm>
            <a:off x="428625" y="2850356"/>
            <a:ext cx="3829050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Inflation pressures on wages and supplies, and insurance coverage limitations.</a:t>
            </a:r>
            <a:endParaRPr lang="en-US" sz="942" dirty="0"/>
          </a:p>
        </p:txBody>
      </p:sp>
      <p:sp>
        <p:nvSpPr>
          <p:cNvPr id="16" name="Shape 10"/>
          <p:cNvSpPr/>
          <p:nvPr/>
        </p:nvSpPr>
        <p:spPr>
          <a:xfrm>
            <a:off x="342900" y="3493294"/>
            <a:ext cx="4000500" cy="807244"/>
          </a:xfrm>
          <a:prstGeom prst="rect">
            <a:avLst/>
          </a:prstGeom>
          <a:solidFill>
            <a:srgbClr val="FD7E14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1"/>
          <p:cNvSpPr/>
          <p:nvPr/>
        </p:nvSpPr>
        <p:spPr>
          <a:xfrm>
            <a:off x="342900" y="3493294"/>
            <a:ext cx="28575" cy="807244"/>
          </a:xfrm>
          <a:prstGeom prst="rect">
            <a:avLst/>
          </a:prstGeom>
          <a:solidFill>
            <a:srgbClr val="FD7E1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5" y="3614738"/>
            <a:ext cx="178594" cy="142875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678656" y="3579019"/>
            <a:ext cx="2478881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Competitive Landscape Evolution </a:t>
            </a:r>
            <a:endParaRPr lang="en-US" sz="1046" dirty="0"/>
          </a:p>
        </p:txBody>
      </p:sp>
      <p:sp>
        <p:nvSpPr>
          <p:cNvPr id="20" name="Text 13"/>
          <p:cNvSpPr/>
          <p:nvPr/>
        </p:nvSpPr>
        <p:spPr>
          <a:xfrm>
            <a:off x="428625" y="3829050"/>
            <a:ext cx="3829050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Entry of large healthcare corporations and technology disruptors.</a:t>
            </a:r>
            <a:endParaRPr lang="en-US" sz="942" dirty="0"/>
          </a:p>
        </p:txBody>
      </p:sp>
      <p:sp>
        <p:nvSpPr>
          <p:cNvPr id="21" name="Shape 14"/>
          <p:cNvSpPr/>
          <p:nvPr/>
        </p:nvSpPr>
        <p:spPr>
          <a:xfrm>
            <a:off x="342900" y="4471988"/>
            <a:ext cx="4000500" cy="807244"/>
          </a:xfrm>
          <a:prstGeom prst="rect">
            <a:avLst/>
          </a:prstGeom>
          <a:solidFill>
            <a:srgbClr val="FD7E14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Shape 15"/>
          <p:cNvSpPr/>
          <p:nvPr/>
        </p:nvSpPr>
        <p:spPr>
          <a:xfrm>
            <a:off x="342900" y="4471988"/>
            <a:ext cx="28575" cy="807244"/>
          </a:xfrm>
          <a:prstGeom prst="rect">
            <a:avLst/>
          </a:prstGeom>
          <a:solidFill>
            <a:srgbClr val="FD7E1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625" y="4593431"/>
            <a:ext cx="178594" cy="142875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678656" y="4557713"/>
            <a:ext cx="2287786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Regulatory &amp; Compliance Risks </a:t>
            </a:r>
            <a:endParaRPr lang="en-US" sz="1046" dirty="0"/>
          </a:p>
        </p:txBody>
      </p:sp>
      <p:sp>
        <p:nvSpPr>
          <p:cNvPr id="25" name="Text 17"/>
          <p:cNvSpPr/>
          <p:nvPr/>
        </p:nvSpPr>
        <p:spPr>
          <a:xfrm>
            <a:off x="428625" y="4807744"/>
            <a:ext cx="3829050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Stricter regulations increasing compliance costs and evolving privacy requirements.</a:t>
            </a:r>
            <a:endParaRPr lang="en-US" sz="942" dirty="0"/>
          </a:p>
        </p:txBody>
      </p:sp>
      <p:sp>
        <p:nvSpPr>
          <p:cNvPr id="26" name="Shape 18"/>
          <p:cNvSpPr/>
          <p:nvPr/>
        </p:nvSpPr>
        <p:spPr>
          <a:xfrm>
            <a:off x="4572000" y="842963"/>
            <a:ext cx="4229100" cy="3214688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9156" y="950119"/>
            <a:ext cx="4014788" cy="30003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417" y="214313"/>
            <a:ext cx="1123271" cy="42862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42900" y="342900"/>
            <a:ext cx="84582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Strategic Implications &amp; Recommendations</a:t>
            </a:r>
            <a:endParaRPr lang="en-US" sz="2025" dirty="0"/>
          </a:p>
        </p:txBody>
      </p:sp>
      <p:sp>
        <p:nvSpPr>
          <p:cNvPr id="5" name="Text 1"/>
          <p:cNvSpPr/>
          <p:nvPr/>
        </p:nvSpPr>
        <p:spPr>
          <a:xfrm>
            <a:off x="342900" y="835819"/>
            <a:ext cx="41433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F18F0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Success Factors</a:t>
            </a:r>
            <a:endParaRPr lang="en-US" sz="1350" dirty="0"/>
          </a:p>
        </p:txBody>
      </p:sp>
      <p:sp>
        <p:nvSpPr>
          <p:cNvPr id="6" name="Shape 2"/>
          <p:cNvSpPr/>
          <p:nvPr/>
        </p:nvSpPr>
        <p:spPr>
          <a:xfrm>
            <a:off x="342900" y="1178719"/>
            <a:ext cx="4143375" cy="807244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1264444"/>
            <a:ext cx="171450" cy="17145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07231" y="1264444"/>
            <a:ext cx="3693319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Workforce Development</a:t>
            </a:r>
            <a:endParaRPr lang="en-US" sz="1046" dirty="0"/>
          </a:p>
        </p:txBody>
      </p:sp>
      <p:sp>
        <p:nvSpPr>
          <p:cNvPr id="9" name="Text 4"/>
          <p:cNvSpPr/>
          <p:nvPr/>
        </p:nvSpPr>
        <p:spPr>
          <a:xfrm>
            <a:off x="707231" y="1514475"/>
            <a:ext cx="3693319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Address staffing shortages through innovative recruitment and retention programs.</a:t>
            </a:r>
            <a:endParaRPr lang="en-US" sz="942" dirty="0"/>
          </a:p>
        </p:txBody>
      </p:sp>
      <p:sp>
        <p:nvSpPr>
          <p:cNvPr id="10" name="Shape 5"/>
          <p:cNvSpPr/>
          <p:nvPr/>
        </p:nvSpPr>
        <p:spPr>
          <a:xfrm>
            <a:off x="342900" y="2071688"/>
            <a:ext cx="4143375" cy="807244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5" y="2157413"/>
            <a:ext cx="177143" cy="17145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12924" y="2157413"/>
            <a:ext cx="3687626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Technology Adoption</a:t>
            </a:r>
            <a:endParaRPr lang="en-US" sz="1046" dirty="0"/>
          </a:p>
        </p:txBody>
      </p:sp>
      <p:sp>
        <p:nvSpPr>
          <p:cNvPr id="13" name="Text 7"/>
          <p:cNvSpPr/>
          <p:nvPr/>
        </p:nvSpPr>
        <p:spPr>
          <a:xfrm>
            <a:off x="712924" y="2407444"/>
            <a:ext cx="3687626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Leverage digital tools and telehealth to improve efficiency and care quality.</a:t>
            </a:r>
            <a:endParaRPr lang="en-US" sz="942" dirty="0"/>
          </a:p>
        </p:txBody>
      </p:sp>
      <p:sp>
        <p:nvSpPr>
          <p:cNvPr id="14" name="Shape 8"/>
          <p:cNvSpPr/>
          <p:nvPr/>
        </p:nvSpPr>
        <p:spPr>
          <a:xfrm>
            <a:off x="342900" y="2964656"/>
            <a:ext cx="4143375" cy="807244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5" y="3050381"/>
            <a:ext cx="171450" cy="17145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707231" y="3050381"/>
            <a:ext cx="3693319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Service Differentiation</a:t>
            </a:r>
            <a:endParaRPr lang="en-US" sz="1046" dirty="0"/>
          </a:p>
        </p:txBody>
      </p:sp>
      <p:sp>
        <p:nvSpPr>
          <p:cNvPr id="17" name="Text 10"/>
          <p:cNvSpPr/>
          <p:nvPr/>
        </p:nvSpPr>
        <p:spPr>
          <a:xfrm>
            <a:off x="707231" y="3300413"/>
            <a:ext cx="3693319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Develop specialized capabilities to stand out in a fragmented market.</a:t>
            </a:r>
            <a:endParaRPr lang="en-US" sz="942" dirty="0"/>
          </a:p>
        </p:txBody>
      </p:sp>
      <p:sp>
        <p:nvSpPr>
          <p:cNvPr id="18" name="Shape 11"/>
          <p:cNvSpPr/>
          <p:nvPr/>
        </p:nvSpPr>
        <p:spPr>
          <a:xfrm>
            <a:off x="342900" y="3857625"/>
            <a:ext cx="4143375" cy="807244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625" y="3943350"/>
            <a:ext cx="188751" cy="171450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724533" y="3943350"/>
            <a:ext cx="3676017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Strategic Partnerships</a:t>
            </a:r>
            <a:endParaRPr lang="en-US" sz="1046" dirty="0"/>
          </a:p>
        </p:txBody>
      </p:sp>
      <p:sp>
        <p:nvSpPr>
          <p:cNvPr id="21" name="Text 13"/>
          <p:cNvSpPr/>
          <p:nvPr/>
        </p:nvSpPr>
        <p:spPr>
          <a:xfrm>
            <a:off x="724533" y="4193381"/>
            <a:ext cx="3676017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Build relationships with healthcare systems and technology providers.</a:t>
            </a:r>
            <a:endParaRPr lang="en-US" sz="942" dirty="0"/>
          </a:p>
        </p:txBody>
      </p:sp>
      <p:sp>
        <p:nvSpPr>
          <p:cNvPr id="22" name="Text 14"/>
          <p:cNvSpPr/>
          <p:nvPr/>
        </p:nvSpPr>
        <p:spPr>
          <a:xfrm>
            <a:off x="4657725" y="835819"/>
            <a:ext cx="41433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F18F0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Strategic Priority Matrix</a:t>
            </a:r>
            <a:endParaRPr lang="en-US" sz="1350" dirty="0"/>
          </a:p>
        </p:txBody>
      </p:sp>
      <p:sp>
        <p:nvSpPr>
          <p:cNvPr id="23" name="Shape 15"/>
          <p:cNvSpPr/>
          <p:nvPr/>
        </p:nvSpPr>
        <p:spPr>
          <a:xfrm>
            <a:off x="4657725" y="1178719"/>
            <a:ext cx="4143375" cy="2857500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4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4881" y="1285875"/>
            <a:ext cx="3929063" cy="2643188"/>
          </a:xfrm>
          <a:prstGeom prst="rect">
            <a:avLst/>
          </a:prstGeom>
        </p:spPr>
      </p:pic>
      <p:sp>
        <p:nvSpPr>
          <p:cNvPr id="25" name="Text 16"/>
          <p:cNvSpPr/>
          <p:nvPr/>
        </p:nvSpPr>
        <p:spPr>
          <a:xfrm>
            <a:off x="4657725" y="4150519"/>
            <a:ext cx="4143375" cy="5786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To capitalize on the $27.4B market opportunity by 2030, providers should prioritize workforce solutions and technology integration while developing specialized service offerings. </a:t>
            </a:r>
            <a:endParaRPr lang="en-US" sz="94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4118</TotalTime>
  <Words>769</Words>
  <Application>Microsoft Macintosh PowerPoint</Application>
  <PresentationFormat>On-screen Show (16:9)</PresentationFormat>
  <Paragraphs>104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Montserrat</vt:lpstr>
      <vt:lpstr>Noto Sans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Bruce Canales</cp:lastModifiedBy>
  <cp:revision>2</cp:revision>
  <dcterms:created xsi:type="dcterms:W3CDTF">2025-07-18T16:05:55Z</dcterms:created>
  <dcterms:modified xsi:type="dcterms:W3CDTF">2025-07-21T13:53:31Z</dcterms:modified>
</cp:coreProperties>
</file>